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sldIdLst>
    <p:sldId id="259" r:id="rId2"/>
  </p:sldIdLst>
  <p:sldSz cx="12192000" cy="6858000"/>
  <p:notesSz cx="7010400" cy="9296400"/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scar Sánchez" initials="OS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5758FB7-9AC5-4552-8A53-C91805E547FA}" styleName="Estilo temático 1 - Énfasis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Estilo temático 1 - Énfasis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46F890A9-2807-4EBB-B81D-B2AA78EC7F39}" styleName="Estilo oscuro 2 - Énfasis 5/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8"/>
    <p:restoredTop sz="94674"/>
  </p:normalViewPr>
  <p:slideViewPr>
    <p:cSldViewPr snapToGrid="0" snapToObjects="1">
      <p:cViewPr varScale="1">
        <p:scale>
          <a:sx n="107" d="100"/>
          <a:sy n="107" d="100"/>
        </p:scale>
        <p:origin x="60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1089484" y="1730403"/>
            <a:ext cx="7531497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616370" y="2470926"/>
            <a:ext cx="8681508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07/11/2025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07/11/2025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92532" y="1726738"/>
            <a:ext cx="7534656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621536" y="2468304"/>
            <a:ext cx="8680704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07/11/2025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6688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07/11/2025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2200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6688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6688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07/11/2025</a:t>
            </a:fld>
            <a:endParaRPr lang="es-ES_trad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07/11/2025</a:t>
            </a:fld>
            <a:endParaRPr lang="es-ES_trad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07/11/2025</a:t>
            </a:fld>
            <a:endParaRPr lang="es-ES_trad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1720852" y="-1720850"/>
            <a:ext cx="6858000" cy="10299704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46573" y="1576104"/>
            <a:ext cx="694944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32737" y="2618913"/>
            <a:ext cx="507703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730605" y="2253385"/>
            <a:ext cx="7726347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07/11/2025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705101" y="0"/>
            <a:ext cx="9486900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" y="5048250"/>
            <a:ext cx="4762500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94929" y="1717501"/>
            <a:ext cx="73152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524639" y="2180529"/>
            <a:ext cx="8128727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07/11/2025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07/11/2025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4678362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4678362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07/11/2025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3175" y="5050633"/>
            <a:ext cx="4765676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5051293"/>
            <a:ext cx="12195173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365760"/>
            <a:ext cx="1002792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100629"/>
            <a:ext cx="1002792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68224" y="5870448"/>
            <a:ext cx="2901696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E1BD7C24-1F7F-3043-B6F9-F459B50F2090}" type="datetimeFigureOut">
              <a:rPr lang="es-ES_tradnl" smtClean="0"/>
              <a:t>07/11/2025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90019" y="6285122"/>
            <a:ext cx="62992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01384" y="6170822"/>
            <a:ext cx="67056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24D34C9F-8B9B-4559-B5D2-DD5DE87825A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7916" y="142616"/>
            <a:ext cx="2067697" cy="877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4E406022-0BB9-4919-91DF-D8648C143D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32" y="32198"/>
            <a:ext cx="1726173" cy="987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518EDF84-2A1C-4E92-A628-7B0F101AAD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790" y="5264701"/>
            <a:ext cx="1359526" cy="1365622"/>
          </a:xfrm>
          <a:prstGeom prst="rect">
            <a:avLst/>
          </a:prstGeom>
        </p:spPr>
      </p:pic>
      <p:sp>
        <p:nvSpPr>
          <p:cNvPr id="3" name="8 Rectángulo">
            <a:extLst>
              <a:ext uri="{FF2B5EF4-FFF2-40B4-BE49-F238E27FC236}">
                <a16:creationId xmlns:a16="http://schemas.microsoft.com/office/drawing/2014/main" id="{2DE40614-6294-75E6-2F99-EF00403670C9}"/>
              </a:ext>
            </a:extLst>
          </p:cNvPr>
          <p:cNvSpPr/>
          <p:nvPr/>
        </p:nvSpPr>
        <p:spPr>
          <a:xfrm>
            <a:off x="5916705" y="5145724"/>
            <a:ext cx="6275295" cy="156966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s-ES_trad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genera la información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algn="just"/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Lic. Lauren Rosaura Rodríguez Villarreal, Directora Administrativa.</a:t>
            </a: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actualiza la información:</a:t>
            </a:r>
          </a:p>
          <a:p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Lic. Elida del Carmen Patlán Covarrubias, Titular de la Unidad de Transparencia. </a:t>
            </a:r>
          </a:p>
          <a:p>
            <a:r>
              <a:rPr lang="es-ES" sz="1600" b="1" dirty="0">
                <a:latin typeface="Arial" panose="020B0604020202020204" pitchFamily="34" charset="0"/>
                <a:cs typeface="Arial" panose="020B0604020202020204" pitchFamily="34" charset="0"/>
              </a:rPr>
              <a:t>Fecha de actualización</a:t>
            </a:r>
            <a:r>
              <a:rPr lang="es-ES" sz="1600" b="1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s-ES" sz="1600">
                <a:latin typeface="Arial" panose="020B0604020202020204" pitchFamily="34" charset="0"/>
                <a:cs typeface="Arial" panose="020B0604020202020204" pitchFamily="34" charset="0"/>
              </a:rPr>
              <a:t>31/10/2025</a:t>
            </a: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EAA5CA6B-80C7-43C4-8103-681D83E592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2567164"/>
              </p:ext>
            </p:extLst>
          </p:nvPr>
        </p:nvGraphicFramePr>
        <p:xfrm>
          <a:off x="951972" y="1485827"/>
          <a:ext cx="10359930" cy="309910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46440">
                  <a:extLst>
                    <a:ext uri="{9D8B030D-6E8A-4147-A177-3AD203B41FA5}">
                      <a16:colId xmlns:a16="http://schemas.microsoft.com/office/drawing/2014/main" val="3749028114"/>
                    </a:ext>
                  </a:extLst>
                </a:gridCol>
                <a:gridCol w="1140167">
                  <a:extLst>
                    <a:ext uri="{9D8B030D-6E8A-4147-A177-3AD203B41FA5}">
                      <a16:colId xmlns:a16="http://schemas.microsoft.com/office/drawing/2014/main" val="2168164662"/>
                    </a:ext>
                  </a:extLst>
                </a:gridCol>
                <a:gridCol w="1131964">
                  <a:extLst>
                    <a:ext uri="{9D8B030D-6E8A-4147-A177-3AD203B41FA5}">
                      <a16:colId xmlns:a16="http://schemas.microsoft.com/office/drawing/2014/main" val="2183964682"/>
                    </a:ext>
                  </a:extLst>
                </a:gridCol>
                <a:gridCol w="1369840">
                  <a:extLst>
                    <a:ext uri="{9D8B030D-6E8A-4147-A177-3AD203B41FA5}">
                      <a16:colId xmlns:a16="http://schemas.microsoft.com/office/drawing/2014/main" val="583196511"/>
                    </a:ext>
                  </a:extLst>
                </a:gridCol>
                <a:gridCol w="1369840">
                  <a:extLst>
                    <a:ext uri="{9D8B030D-6E8A-4147-A177-3AD203B41FA5}">
                      <a16:colId xmlns:a16="http://schemas.microsoft.com/office/drawing/2014/main" val="777299909"/>
                    </a:ext>
                  </a:extLst>
                </a:gridCol>
                <a:gridCol w="1369840">
                  <a:extLst>
                    <a:ext uri="{9D8B030D-6E8A-4147-A177-3AD203B41FA5}">
                      <a16:colId xmlns:a16="http://schemas.microsoft.com/office/drawing/2014/main" val="3553619918"/>
                    </a:ext>
                  </a:extLst>
                </a:gridCol>
                <a:gridCol w="1369840">
                  <a:extLst>
                    <a:ext uri="{9D8B030D-6E8A-4147-A177-3AD203B41FA5}">
                      <a16:colId xmlns:a16="http://schemas.microsoft.com/office/drawing/2014/main" val="3803078476"/>
                    </a:ext>
                  </a:extLst>
                </a:gridCol>
                <a:gridCol w="1861999">
                  <a:extLst>
                    <a:ext uri="{9D8B030D-6E8A-4147-A177-3AD203B41FA5}">
                      <a16:colId xmlns:a16="http://schemas.microsoft.com/office/drawing/2014/main" val="2209123098"/>
                    </a:ext>
                  </a:extLst>
                </a:gridCol>
              </a:tblGrid>
              <a:tr h="183290"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 dirty="0">
                          <a:effectLst/>
                        </a:rPr>
                        <a:t>Rubro:</a:t>
                      </a:r>
                      <a:endParaRPr lang="es-MX" sz="900" b="1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b"/>
                </a:tc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s-ES" sz="900" b="1" u="none" strike="noStrike" dirty="0">
                          <a:effectLst/>
                        </a:rPr>
                        <a:t>Artículo 22. Fracción II. El tipo de seguridad social con el que cuentan todas las personas servidoras públicas</a:t>
                      </a:r>
                      <a:endParaRPr lang="es-ES" sz="900" b="1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850324"/>
                  </a:ext>
                </a:extLst>
              </a:tr>
              <a:tr h="271540">
                <a:tc>
                  <a:txBody>
                    <a:bodyPr/>
                    <a:lstStyle/>
                    <a:p>
                      <a:pPr algn="l" fontAlgn="ctr"/>
                      <a:r>
                        <a:rPr lang="es-MX" sz="900" u="none" strike="noStrike">
                          <a:effectLst/>
                        </a:rPr>
                        <a:t>Periodo de actualización:</a:t>
                      </a:r>
                      <a:endParaRPr lang="es-MX" sz="900" b="1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ctr"/>
                </a:tc>
                <a:tc gridSpan="7">
                  <a:txBody>
                    <a:bodyPr/>
                    <a:lstStyle/>
                    <a:p>
                      <a:pPr algn="l" fontAlgn="ctr"/>
                      <a:r>
                        <a:rPr lang="es-MX" sz="900" u="none" strike="noStrike">
                          <a:effectLst/>
                        </a:rPr>
                        <a:t>Mensual, con revisión trimestral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ctr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6686230"/>
                  </a:ext>
                </a:extLst>
              </a:tr>
              <a:tr h="291906">
                <a:tc>
                  <a:txBody>
                    <a:bodyPr/>
                    <a:lstStyle/>
                    <a:p>
                      <a:pPr algn="l" fontAlgn="ctr"/>
                      <a:r>
                        <a:rPr lang="es-MX" sz="900" u="none" strike="noStrike">
                          <a:effectLst/>
                        </a:rPr>
                        <a:t>Descripción:</a:t>
                      </a:r>
                      <a:endParaRPr lang="es-MX" sz="900" b="1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ctr"/>
                </a:tc>
                <a:tc gridSpan="7"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En esta fracción se publicará un listado que  incluya el tipo de seguridad social con el que cuentan todas las personas servidoras públicas pertenecientes al Sujeto Obligado.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ctr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4548392"/>
                  </a:ext>
                </a:extLst>
              </a:tr>
              <a:tr h="473739">
                <a:tc>
                  <a:txBody>
                    <a:bodyPr/>
                    <a:lstStyle/>
                    <a:p>
                      <a:pPr algn="l" fontAlgn="ctr"/>
                      <a:r>
                        <a:rPr lang="es-MX" sz="900" u="none" strike="noStrike">
                          <a:effectLst/>
                        </a:rPr>
                        <a:t>Ejercicio</a:t>
                      </a:r>
                      <a:endParaRPr lang="es-MX" sz="900" b="1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>
                          <a:effectLst/>
                        </a:rPr>
                        <a:t>Fecha de inicio del periodo que se informa (día/mes/año)</a:t>
                      </a:r>
                      <a:endParaRPr lang="es-ES" sz="900" b="1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>
                          <a:effectLst/>
                        </a:rPr>
                        <a:t>Fecha de término del periodo que se informa (día/mes/año)</a:t>
                      </a:r>
                      <a:endParaRPr lang="es-ES" sz="900" b="1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>
                          <a:effectLst/>
                        </a:rPr>
                        <a:t>Nombre completo de la persona servidora pública (nombre(s) y apellidos)</a:t>
                      </a:r>
                      <a:endParaRPr lang="es-ES" sz="900" b="1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900" u="none" strike="noStrike" dirty="0">
                          <a:effectLst/>
                        </a:rPr>
                        <a:t>Tipo de seguridad social</a:t>
                      </a:r>
                      <a:endParaRPr lang="es-MX" sz="900" b="1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900" u="none" strike="noStrike" dirty="0">
                          <a:effectLst/>
                        </a:rPr>
                        <a:t>Área(s) responsable(s) que genera(n), posee(n),</a:t>
                      </a:r>
                      <a:br>
                        <a:rPr lang="es-MX" sz="900" u="none" strike="noStrike" dirty="0">
                          <a:effectLst/>
                        </a:rPr>
                      </a:br>
                      <a:r>
                        <a:rPr lang="es-MX" sz="900" u="none" strike="noStrike" dirty="0">
                          <a:effectLst/>
                        </a:rPr>
                        <a:t>publica(n) y actualiza(n) la información</a:t>
                      </a:r>
                      <a:endParaRPr lang="es-MX" sz="900" b="1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Fecha de actualización de la</a:t>
                      </a:r>
                      <a:br>
                        <a:rPr lang="es-ES" sz="900" u="none" strike="noStrike" dirty="0">
                          <a:effectLst/>
                        </a:rPr>
                      </a:br>
                      <a:r>
                        <a:rPr lang="es-ES" sz="900" u="none" strike="noStrike" dirty="0">
                          <a:effectLst/>
                        </a:rPr>
                        <a:t>información (día/mes/año)</a:t>
                      </a:r>
                      <a:endParaRPr lang="es-ES" sz="900" b="1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900" u="none" strike="noStrike" dirty="0">
                          <a:effectLst/>
                        </a:rPr>
                        <a:t>Nota (espacio para observaciones)</a:t>
                      </a:r>
                      <a:endParaRPr lang="es-MX" sz="900" b="1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ctr"/>
                </a:tc>
                <a:extLst>
                  <a:ext uri="{0D108BD9-81ED-4DB2-BD59-A6C34878D82A}">
                    <a16:rowId xmlns:a16="http://schemas.microsoft.com/office/drawing/2014/main" val="784816438"/>
                  </a:ext>
                </a:extLst>
              </a:tr>
              <a:tr h="1418799">
                <a:tc>
                  <a:txBody>
                    <a:bodyPr/>
                    <a:lstStyle/>
                    <a:p>
                      <a:pPr algn="r" fontAlgn="b"/>
                      <a:r>
                        <a:rPr lang="es-MX" sz="900" u="none" strike="noStrike">
                          <a:effectLst/>
                        </a:rPr>
                        <a:t>2025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900" u="none" strike="noStrike" dirty="0">
                          <a:effectLst/>
                        </a:rPr>
                        <a:t>01/10/2025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900" u="none" strike="noStrike" dirty="0">
                          <a:effectLst/>
                        </a:rPr>
                        <a:t>31/10/2025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No aplica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Consultorios médicos municipales.                         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>
                          <a:effectLst/>
                        </a:rPr>
                        <a:t>Dirección Administrativa 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900" u="none" strike="noStrike">
                          <a:effectLst/>
                        </a:rPr>
                        <a:t>31/10/2025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ES" sz="900" u="none" strike="noStrike" dirty="0">
                          <a:effectLst/>
                        </a:rPr>
                        <a:t>De conformidad con el Capítulo III, Sección I denominado De la Información Reservada, en el artículo 79 fracciones I, IV,  VII y XIV de la Ley de Transparencia y Acceso a la Información Pública del Estado de Coahuila de Zaragoza, me permito informar que los nombres de nombres de los servidores públicos es información reservada por materia de seguridad de acuerdo a las funciones y atribuciones de la Comisaría de Seguridad y Protección Ciudadana. 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/>
                </a:tc>
                <a:extLst>
                  <a:ext uri="{0D108BD9-81ED-4DB2-BD59-A6C34878D82A}">
                    <a16:rowId xmlns:a16="http://schemas.microsoft.com/office/drawing/2014/main" val="9302591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670250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Ángulos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Ángulo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Ángulo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2637</TotalTime>
  <Words>300</Words>
  <Application>Microsoft Office PowerPoint</Application>
  <PresentationFormat>Panorámica</PresentationFormat>
  <Paragraphs>27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7" baseType="lpstr">
      <vt:lpstr>Aptos Narrow</vt:lpstr>
      <vt:lpstr>Arial</vt:lpstr>
      <vt:lpstr>Franklin Gothic Book</vt:lpstr>
      <vt:lpstr>Franklin Gothic Medium</vt:lpstr>
      <vt:lpstr>Wingdings</vt:lpstr>
      <vt:lpstr>Ángulos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 de Microsoft Office</dc:creator>
  <cp:lastModifiedBy>Veronica Zerrweck</cp:lastModifiedBy>
  <cp:revision>137</cp:revision>
  <cp:lastPrinted>2018-02-13T17:09:28Z</cp:lastPrinted>
  <dcterms:created xsi:type="dcterms:W3CDTF">2018-02-03T22:13:09Z</dcterms:created>
  <dcterms:modified xsi:type="dcterms:W3CDTF">2025-11-08T00:00:08Z</dcterms:modified>
</cp:coreProperties>
</file>